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Comfortaa"/>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omfortaa-bold.fntdata"/><Relationship Id="rId16" Type="http://schemas.openxmlformats.org/officeDocument/2006/relationships/font" Target="fonts/Comfortaa-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
</file>

<file path=ppt/media/image1.png>
</file>

<file path=ppt/media/image10.gif>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07ef9a24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07ef9a24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0831ef84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0831ef84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0831ef84e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0831ef84e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0831ef84e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0831ef84e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cfed72278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cfed72278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cfed72278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cfed72278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831ef84e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831ef84e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041b04881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041b04881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0831ef84e4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0831ef84e4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gif"/><Relationship Id="rId4" Type="http://schemas.openxmlformats.org/officeDocument/2006/relationships/image" Target="../media/image10.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256042" y="0"/>
            <a:ext cx="9959068" cy="5143500"/>
          </a:xfrm>
          <a:prstGeom prst="rect">
            <a:avLst/>
          </a:prstGeom>
          <a:noFill/>
          <a:ln>
            <a:noFill/>
          </a:ln>
        </p:spPr>
      </p:pic>
      <p:sp>
        <p:nvSpPr>
          <p:cNvPr id="55" name="Google Shape;55;p13"/>
          <p:cNvSpPr txBox="1"/>
          <p:nvPr>
            <p:ph idx="4294967295" type="title"/>
          </p:nvPr>
        </p:nvSpPr>
        <p:spPr>
          <a:xfrm>
            <a:off x="311700" y="1829125"/>
            <a:ext cx="8520600" cy="3413700"/>
          </a:xfrm>
          <a:prstGeom prst="rect">
            <a:avLst/>
          </a:prstGeom>
          <a:effectLst>
            <a:outerShdw blurRad="1271588" rotWithShape="0" algn="bl" dist="476250">
              <a:srgbClr val="000000"/>
            </a:outerShdw>
          </a:effectLst>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7000">
                <a:solidFill>
                  <a:schemeClr val="lt1"/>
                </a:solidFill>
              </a:rPr>
              <a:t>Political impacts</a:t>
            </a:r>
            <a:endParaRPr b="1" sz="7000">
              <a:solidFill>
                <a:schemeClr val="lt1"/>
              </a:solidFill>
            </a:endParaRPr>
          </a:p>
          <a:p>
            <a:pPr indent="0" lvl="0" marL="0" rtl="0" algn="ctr">
              <a:spcBef>
                <a:spcPts val="0"/>
              </a:spcBef>
              <a:spcAft>
                <a:spcPts val="0"/>
              </a:spcAft>
              <a:buSzPts val="990"/>
              <a:buNone/>
            </a:pPr>
            <a:r>
              <a:t/>
            </a:r>
            <a:endParaRPr sz="9000">
              <a:solidFill>
                <a:schemeClr val="lt1"/>
              </a:solidFill>
            </a:endParaRPr>
          </a:p>
          <a:p>
            <a:pPr indent="0" lvl="0" marL="0" rtl="0" algn="ctr">
              <a:spcBef>
                <a:spcPts val="0"/>
              </a:spcBef>
              <a:spcAft>
                <a:spcPts val="0"/>
              </a:spcAft>
              <a:buSzPts val="990"/>
              <a:buNone/>
            </a:pPr>
            <a:r>
              <a:t/>
            </a:r>
            <a:endParaRPr sz="9000">
              <a:solidFill>
                <a:schemeClr val="lt1"/>
              </a:solidFill>
            </a:endParaRPr>
          </a:p>
        </p:txBody>
      </p:sp>
      <p:sp>
        <p:nvSpPr>
          <p:cNvPr id="56" name="Google Shape;56;p13"/>
          <p:cNvSpPr txBox="1"/>
          <p:nvPr/>
        </p:nvSpPr>
        <p:spPr>
          <a:xfrm>
            <a:off x="7380500" y="4636400"/>
            <a:ext cx="56757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Nemuulen.T 11C</a:t>
            </a:r>
            <a:endParaRPr b="1">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idx="1" type="body"/>
          </p:nvPr>
        </p:nvSpPr>
        <p:spPr>
          <a:xfrm>
            <a:off x="673450" y="537925"/>
            <a:ext cx="4292400" cy="3909900"/>
          </a:xfrm>
          <a:prstGeom prst="rect">
            <a:avLst/>
          </a:prstGeom>
        </p:spPr>
        <p:txBody>
          <a:bodyPr anchorCtr="0" anchor="t" bIns="91425" lIns="91425" spcFirstLastPara="1" rIns="91425" wrap="square" tIns="91425">
            <a:normAutofit/>
          </a:bodyPr>
          <a:lstStyle/>
          <a:p>
            <a:pPr indent="457200" lvl="0" marL="0" rtl="0" algn="l">
              <a:spcBef>
                <a:spcPts val="0"/>
              </a:spcBef>
              <a:spcAft>
                <a:spcPts val="1200"/>
              </a:spcAft>
              <a:buNone/>
            </a:pPr>
            <a:r>
              <a:rPr lang="en" sz="1500"/>
              <a:t>A study of high in-migration into the coastal areas of Palawan in the Philippines found that the historical social processes that helped maintain reasonable patterns of environmental use had been overwhelmed by the rapid influx of migrants. The newcomers brought in new resource </a:t>
            </a:r>
            <a:r>
              <a:rPr lang="en" sz="1500" u="sng"/>
              <a:t>extraction techniques</a:t>
            </a:r>
            <a:r>
              <a:rPr lang="en" sz="1500"/>
              <a:t> that were more efficient but also more destructive than those previously employed by the established community. The study concluded that high in-migration had caused severe </a:t>
            </a:r>
            <a:r>
              <a:rPr lang="en" sz="1500" u="sng"/>
              <a:t>environmental damage</a:t>
            </a:r>
            <a:r>
              <a:rPr lang="en" sz="1500"/>
              <a:t> to the coastal environment.</a:t>
            </a:r>
            <a:endParaRPr sz="1500"/>
          </a:p>
        </p:txBody>
      </p:sp>
      <p:pic>
        <p:nvPicPr>
          <p:cNvPr id="129" name="Google Shape;129;p22"/>
          <p:cNvPicPr preferRelativeResize="0"/>
          <p:nvPr/>
        </p:nvPicPr>
        <p:blipFill rotWithShape="1">
          <a:blip r:embed="rId3">
            <a:alphaModFix/>
          </a:blip>
          <a:srcRect b="5087" l="14676" r="-7804" t="0"/>
          <a:stretch/>
        </p:blipFill>
        <p:spPr>
          <a:xfrm>
            <a:off x="4965850" y="917675"/>
            <a:ext cx="4063200" cy="27604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5364300" cy="1890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0909"/>
              <a:buFont typeface="Arial"/>
              <a:buNone/>
            </a:pPr>
            <a:r>
              <a:rPr b="1" lang="en" sz="2688">
                <a:highlight>
                  <a:srgbClr val="C9DAF8"/>
                </a:highlight>
                <a:latin typeface="Comfortaa"/>
                <a:ea typeface="Comfortaa"/>
                <a:cs typeface="Comfortaa"/>
                <a:sym typeface="Comfortaa"/>
              </a:rPr>
              <a:t>Internal migration at a significant scale can have considerable political repercussions. For example:</a:t>
            </a:r>
            <a:r>
              <a:rPr lang="en">
                <a:highlight>
                  <a:srgbClr val="C9DAF8"/>
                </a:highlight>
                <a:latin typeface="Comfortaa"/>
                <a:ea typeface="Comfortaa"/>
                <a:cs typeface="Comfortaa"/>
                <a:sym typeface="Comfortaa"/>
              </a:rPr>
              <a:t> </a:t>
            </a:r>
            <a:endParaRPr>
              <a:highlight>
                <a:srgbClr val="C9DAF8"/>
              </a:highlight>
              <a:latin typeface="Comfortaa"/>
              <a:ea typeface="Comfortaa"/>
              <a:cs typeface="Comfortaa"/>
              <a:sym typeface="Comfortaa"/>
            </a:endParaRPr>
          </a:p>
          <a:p>
            <a:pPr indent="0" lvl="0" marL="0" rtl="0" algn="l">
              <a:spcBef>
                <a:spcPts val="0"/>
              </a:spcBef>
              <a:spcAft>
                <a:spcPts val="0"/>
              </a:spcAft>
              <a:buClr>
                <a:schemeClr val="dk1"/>
              </a:buClr>
              <a:buSzPct val="39285"/>
              <a:buFont typeface="Arial"/>
              <a:buNone/>
            </a:pPr>
            <a:r>
              <a:t/>
            </a:r>
            <a:endParaRPr>
              <a:latin typeface="Comfortaa"/>
              <a:ea typeface="Comfortaa"/>
              <a:cs typeface="Comfortaa"/>
              <a:sym typeface="Comfortaa"/>
            </a:endParaRPr>
          </a:p>
          <a:p>
            <a:pPr indent="0" lvl="0" marL="0" rtl="0" algn="l">
              <a:spcBef>
                <a:spcPts val="0"/>
              </a:spcBef>
              <a:spcAft>
                <a:spcPts val="0"/>
              </a:spcAft>
              <a:buNone/>
            </a:pPr>
            <a:r>
              <a:t/>
            </a:r>
            <a:endParaRPr>
              <a:latin typeface="Comfortaa"/>
              <a:ea typeface="Comfortaa"/>
              <a:cs typeface="Comfortaa"/>
              <a:sym typeface="Comfortaa"/>
            </a:endParaRPr>
          </a:p>
        </p:txBody>
      </p:sp>
      <p:sp>
        <p:nvSpPr>
          <p:cNvPr id="62" name="Google Shape;62;p14"/>
          <p:cNvSpPr txBox="1"/>
          <p:nvPr/>
        </p:nvSpPr>
        <p:spPr>
          <a:xfrm>
            <a:off x="305850" y="2368875"/>
            <a:ext cx="5057400" cy="21627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Clr>
                <a:schemeClr val="dk1"/>
              </a:buClr>
              <a:buSzPts val="1500"/>
              <a:buFont typeface="Comfortaa"/>
              <a:buChar char="●"/>
            </a:pPr>
            <a:r>
              <a:rPr b="1" lang="en" sz="1500">
                <a:solidFill>
                  <a:schemeClr val="dk1"/>
                </a:solidFill>
                <a:latin typeface="Comfortaa"/>
                <a:ea typeface="Comfortaa"/>
                <a:cs typeface="Comfortaa"/>
                <a:sym typeface="Comfortaa"/>
              </a:rPr>
              <a:t>Where migration results in depopulation</a:t>
            </a:r>
            <a:r>
              <a:rPr lang="en" sz="1500">
                <a:solidFill>
                  <a:schemeClr val="dk1"/>
                </a:solidFill>
                <a:latin typeface="Comfortaa"/>
                <a:ea typeface="Comfortaa"/>
                <a:cs typeface="Comfortaa"/>
                <a:sym typeface="Comfortaa"/>
              </a:rPr>
              <a:t> → decreased funding from central government</a:t>
            </a:r>
            <a:endParaRPr sz="1500">
              <a:solidFill>
                <a:schemeClr val="dk1"/>
              </a:solidFill>
              <a:latin typeface="Comfortaa"/>
              <a:ea typeface="Comfortaa"/>
              <a:cs typeface="Comfortaa"/>
              <a:sym typeface="Comfortaa"/>
            </a:endParaRPr>
          </a:p>
          <a:p>
            <a:pPr indent="-323850" lvl="0" marL="457200" rtl="0" algn="l">
              <a:lnSpc>
                <a:spcPct val="115000"/>
              </a:lnSpc>
              <a:spcBef>
                <a:spcPts val="0"/>
              </a:spcBef>
              <a:spcAft>
                <a:spcPts val="0"/>
              </a:spcAft>
              <a:buClr>
                <a:schemeClr val="dk1"/>
              </a:buClr>
              <a:buSzPts val="1500"/>
              <a:buFont typeface="Comfortaa"/>
              <a:buChar char="●"/>
            </a:pPr>
            <a:r>
              <a:rPr b="1" lang="en" sz="1500">
                <a:solidFill>
                  <a:schemeClr val="dk1"/>
                </a:solidFill>
                <a:latin typeface="Comfortaa"/>
                <a:ea typeface="Comfortaa"/>
                <a:cs typeface="Comfortaa"/>
                <a:sym typeface="Comfortaa"/>
              </a:rPr>
              <a:t>Where population is growing rapidly</a:t>
            </a:r>
            <a:r>
              <a:rPr lang="en" sz="1500">
                <a:solidFill>
                  <a:schemeClr val="dk1"/>
                </a:solidFill>
                <a:latin typeface="Comfortaa"/>
                <a:ea typeface="Comfortaa"/>
                <a:cs typeface="Comfortaa"/>
                <a:sym typeface="Comfortaa"/>
              </a:rPr>
              <a:t> </a:t>
            </a:r>
            <a:r>
              <a:rPr lang="en" sz="1500">
                <a:solidFill>
                  <a:schemeClr val="dk1"/>
                </a:solidFill>
                <a:latin typeface="Comfortaa"/>
                <a:ea typeface="Comfortaa"/>
                <a:cs typeface="Comfortaa"/>
                <a:sym typeface="Comfortaa"/>
              </a:rPr>
              <a:t>→ </a:t>
            </a:r>
            <a:r>
              <a:rPr lang="en" sz="1500">
                <a:solidFill>
                  <a:schemeClr val="dk1"/>
                </a:solidFill>
                <a:latin typeface="Comfortaa"/>
                <a:ea typeface="Comfortaa"/>
                <a:cs typeface="Comfortaa"/>
                <a:sym typeface="Comfortaa"/>
              </a:rPr>
              <a:t>dominant political and economic role, but detriment to the rest of that country.</a:t>
            </a:r>
            <a:endParaRPr sz="1500">
              <a:solidFill>
                <a:schemeClr val="dk1"/>
              </a:solidFill>
              <a:latin typeface="Comfortaa"/>
              <a:ea typeface="Comfortaa"/>
              <a:cs typeface="Comfortaa"/>
              <a:sym typeface="Comfortaa"/>
            </a:endParaRPr>
          </a:p>
          <a:p>
            <a:pPr indent="-323850" lvl="0" marL="457200" rtl="0" algn="l">
              <a:lnSpc>
                <a:spcPct val="115000"/>
              </a:lnSpc>
              <a:spcBef>
                <a:spcPts val="0"/>
              </a:spcBef>
              <a:spcAft>
                <a:spcPts val="0"/>
              </a:spcAft>
              <a:buClr>
                <a:schemeClr val="dk1"/>
              </a:buClr>
              <a:buSzPts val="1500"/>
              <a:buFont typeface="Comfortaa"/>
              <a:buChar char="●"/>
            </a:pPr>
            <a:r>
              <a:rPr b="1" lang="en" sz="1500">
                <a:solidFill>
                  <a:schemeClr val="dk1"/>
                </a:solidFill>
                <a:latin typeface="Comfortaa"/>
                <a:ea typeface="Comfortaa"/>
                <a:cs typeface="Comfortaa"/>
                <a:sym typeface="Comfortaa"/>
              </a:rPr>
              <a:t>Change the ethnic composition</a:t>
            </a:r>
            <a:r>
              <a:rPr lang="en" sz="1500">
                <a:solidFill>
                  <a:schemeClr val="dk1"/>
                </a:solidFill>
                <a:latin typeface="Comfortaa"/>
                <a:ea typeface="Comfortaa"/>
                <a:cs typeface="Comfortaa"/>
                <a:sym typeface="Comfortaa"/>
              </a:rPr>
              <a:t> </a:t>
            </a:r>
            <a:r>
              <a:rPr lang="en" sz="1500">
                <a:solidFill>
                  <a:schemeClr val="dk1"/>
                </a:solidFill>
                <a:latin typeface="Comfortaa"/>
                <a:ea typeface="Comfortaa"/>
                <a:cs typeface="Comfortaa"/>
                <a:sym typeface="Comfortaa"/>
              </a:rPr>
              <a:t>→  tension</a:t>
            </a:r>
            <a:endParaRPr sz="1500">
              <a:solidFill>
                <a:schemeClr val="dk1"/>
              </a:solidFill>
              <a:latin typeface="Comfortaa"/>
              <a:ea typeface="Comfortaa"/>
              <a:cs typeface="Comfortaa"/>
              <a:sym typeface="Comfortaa"/>
            </a:endParaRPr>
          </a:p>
          <a:p>
            <a:pPr indent="0" lvl="0" marL="0" rtl="0" algn="l">
              <a:lnSpc>
                <a:spcPct val="115000"/>
              </a:lnSpc>
              <a:spcBef>
                <a:spcPts val="1200"/>
              </a:spcBef>
              <a:spcAft>
                <a:spcPts val="1200"/>
              </a:spcAft>
              <a:buNone/>
            </a:pPr>
            <a:r>
              <a:t/>
            </a:r>
            <a:endParaRPr sz="1500">
              <a:solidFill>
                <a:schemeClr val="dk1"/>
              </a:solidFill>
              <a:latin typeface="Comfortaa"/>
              <a:ea typeface="Comfortaa"/>
              <a:cs typeface="Comfortaa"/>
              <a:sym typeface="Comfortaa"/>
            </a:endParaRPr>
          </a:p>
        </p:txBody>
      </p:sp>
      <p:pic>
        <p:nvPicPr>
          <p:cNvPr id="63" name="Google Shape;63;p14"/>
          <p:cNvPicPr preferRelativeResize="0"/>
          <p:nvPr/>
        </p:nvPicPr>
        <p:blipFill rotWithShape="1">
          <a:blip r:embed="rId3">
            <a:alphaModFix/>
          </a:blip>
          <a:srcRect b="9844" l="0" r="0" t="0"/>
          <a:stretch/>
        </p:blipFill>
        <p:spPr>
          <a:xfrm>
            <a:off x="6150975" y="3123617"/>
            <a:ext cx="2638300" cy="1813658"/>
          </a:xfrm>
          <a:prstGeom prst="rect">
            <a:avLst/>
          </a:prstGeom>
          <a:noFill/>
          <a:ln>
            <a:noFill/>
          </a:ln>
        </p:spPr>
      </p:pic>
      <p:pic>
        <p:nvPicPr>
          <p:cNvPr id="64" name="Google Shape;64;p14"/>
          <p:cNvPicPr preferRelativeResize="0"/>
          <p:nvPr/>
        </p:nvPicPr>
        <p:blipFill>
          <a:blip r:embed="rId4">
            <a:alphaModFix/>
          </a:blip>
          <a:stretch>
            <a:fillRect/>
          </a:stretch>
        </p:blipFill>
        <p:spPr>
          <a:xfrm>
            <a:off x="6150975" y="216800"/>
            <a:ext cx="2638300" cy="2638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75900" y="196675"/>
            <a:ext cx="5127000" cy="8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320">
                <a:latin typeface="Comfortaa"/>
                <a:ea typeface="Comfortaa"/>
                <a:cs typeface="Comfortaa"/>
                <a:sym typeface="Comfortaa"/>
              </a:rPr>
              <a:t>Case study:</a:t>
            </a:r>
            <a:r>
              <a:rPr lang="en" sz="2320">
                <a:latin typeface="Comfortaa"/>
                <a:ea typeface="Comfortaa"/>
                <a:cs typeface="Comfortaa"/>
                <a:sym typeface="Comfortaa"/>
              </a:rPr>
              <a:t> </a:t>
            </a:r>
            <a:endParaRPr sz="2320">
              <a:latin typeface="Comfortaa"/>
              <a:ea typeface="Comfortaa"/>
              <a:cs typeface="Comfortaa"/>
              <a:sym typeface="Comfortaa"/>
            </a:endParaRPr>
          </a:p>
          <a:p>
            <a:pPr indent="0" lvl="0" marL="0" rtl="0" algn="l">
              <a:spcBef>
                <a:spcPts val="0"/>
              </a:spcBef>
              <a:spcAft>
                <a:spcPts val="0"/>
              </a:spcAft>
              <a:buSzPts val="990"/>
              <a:buNone/>
            </a:pPr>
            <a:r>
              <a:rPr lang="en" sz="2320">
                <a:highlight>
                  <a:srgbClr val="C9DAF8"/>
                </a:highlight>
                <a:latin typeface="Comfortaa"/>
                <a:ea typeface="Comfortaa"/>
                <a:cs typeface="Comfortaa"/>
                <a:sym typeface="Comfortaa"/>
              </a:rPr>
              <a:t>Tibet’s changing ethnic balance</a:t>
            </a:r>
            <a:endParaRPr sz="2320">
              <a:highlight>
                <a:srgbClr val="C9DAF8"/>
              </a:highlight>
              <a:latin typeface="Comfortaa"/>
              <a:ea typeface="Comfortaa"/>
              <a:cs typeface="Comfortaa"/>
              <a:sym typeface="Comfortaa"/>
            </a:endParaRPr>
          </a:p>
        </p:txBody>
      </p:sp>
      <p:sp>
        <p:nvSpPr>
          <p:cNvPr id="70" name="Google Shape;70;p15"/>
          <p:cNvSpPr txBox="1"/>
          <p:nvPr>
            <p:ph idx="1" type="body"/>
          </p:nvPr>
        </p:nvSpPr>
        <p:spPr>
          <a:xfrm>
            <a:off x="75900" y="1095975"/>
            <a:ext cx="4407600" cy="279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Comfortaa"/>
                <a:ea typeface="Comfortaa"/>
                <a:cs typeface="Comfortaa"/>
                <a:sym typeface="Comfortaa"/>
              </a:rPr>
              <a:t>Tibet is an example where the in-migration of large numbers of </a:t>
            </a:r>
            <a:r>
              <a:rPr b="1" lang="en" sz="1500">
                <a:solidFill>
                  <a:schemeClr val="dk1"/>
                </a:solidFill>
                <a:latin typeface="Comfortaa"/>
                <a:ea typeface="Comfortaa"/>
                <a:cs typeface="Comfortaa"/>
                <a:sym typeface="Comfortaa"/>
              </a:rPr>
              <a:t>Han Chinese</a:t>
            </a:r>
            <a:r>
              <a:rPr lang="en" sz="1500">
                <a:solidFill>
                  <a:schemeClr val="dk1"/>
                </a:solidFill>
                <a:latin typeface="Comfortaa"/>
                <a:ea typeface="Comfortaa"/>
                <a:cs typeface="Comfortaa"/>
                <a:sym typeface="Comfortaa"/>
              </a:rPr>
              <a:t> has had a huge impact. </a:t>
            </a:r>
            <a:endParaRPr sz="1500">
              <a:solidFill>
                <a:schemeClr val="dk1"/>
              </a:solidFill>
              <a:latin typeface="Comfortaa"/>
              <a:ea typeface="Comfortaa"/>
              <a:cs typeface="Comfortaa"/>
              <a:sym typeface="Comfortaa"/>
            </a:endParaRPr>
          </a:p>
          <a:p>
            <a:pPr indent="-323850" lvl="0" marL="457200" rtl="0" algn="l">
              <a:spcBef>
                <a:spcPts val="1200"/>
              </a:spcBef>
              <a:spcAft>
                <a:spcPts val="0"/>
              </a:spcAft>
              <a:buClr>
                <a:schemeClr val="dk1"/>
              </a:buClr>
              <a:buSzPts val="1500"/>
              <a:buChar char="-"/>
            </a:pPr>
            <a:r>
              <a:rPr lang="en" sz="1500">
                <a:solidFill>
                  <a:schemeClr val="dk1"/>
                </a:solidFill>
                <a:latin typeface="Comfortaa"/>
                <a:ea typeface="Comfortaa"/>
                <a:cs typeface="Comfortaa"/>
                <a:sym typeface="Comfortaa"/>
              </a:rPr>
              <a:t>Chinese occupation of Tibet in </a:t>
            </a:r>
            <a:r>
              <a:rPr b="1" lang="en" sz="1500">
                <a:solidFill>
                  <a:schemeClr val="dk1"/>
                </a:solidFill>
                <a:latin typeface="Comfortaa"/>
                <a:ea typeface="Comfortaa"/>
                <a:cs typeface="Comfortaa"/>
                <a:sym typeface="Comfortaa"/>
              </a:rPr>
              <a:t>1950</a:t>
            </a:r>
            <a:endParaRPr sz="1500">
              <a:solidFill>
                <a:schemeClr val="dk1"/>
              </a:solidFill>
              <a:latin typeface="Comfortaa"/>
              <a:ea typeface="Comfortaa"/>
              <a:cs typeface="Comfortaa"/>
              <a:sym typeface="Comfortaa"/>
            </a:endParaRPr>
          </a:p>
          <a:p>
            <a:pPr indent="-323850" lvl="0" marL="457200" rtl="0" algn="l">
              <a:spcBef>
                <a:spcPts val="0"/>
              </a:spcBef>
              <a:spcAft>
                <a:spcPts val="0"/>
              </a:spcAft>
              <a:buClr>
                <a:schemeClr val="dk1"/>
              </a:buClr>
              <a:buSzPts val="1500"/>
              <a:buChar char="-"/>
            </a:pPr>
            <a:r>
              <a:rPr lang="en" sz="1500">
                <a:solidFill>
                  <a:schemeClr val="dk1"/>
                </a:solidFill>
                <a:latin typeface="Comfortaa"/>
                <a:ea typeface="Comfortaa"/>
                <a:cs typeface="Comfortaa"/>
                <a:sym typeface="Comfortaa"/>
              </a:rPr>
              <a:t>In the capital city, Lhasa, there are </a:t>
            </a:r>
            <a:r>
              <a:rPr b="1" lang="en" sz="1500">
                <a:solidFill>
                  <a:schemeClr val="dk1"/>
                </a:solidFill>
                <a:latin typeface="Comfortaa"/>
                <a:ea typeface="Comfortaa"/>
                <a:cs typeface="Comfortaa"/>
                <a:sym typeface="Comfortaa"/>
              </a:rPr>
              <a:t>200000 </a:t>
            </a:r>
            <a:r>
              <a:rPr lang="en" sz="1500">
                <a:solidFill>
                  <a:schemeClr val="dk1"/>
                </a:solidFill>
                <a:latin typeface="Comfortaa"/>
                <a:ea typeface="Comfortaa"/>
                <a:cs typeface="Comfortaa"/>
                <a:sym typeface="Comfortaa"/>
              </a:rPr>
              <a:t>Chinese and </a:t>
            </a:r>
            <a:r>
              <a:rPr b="1" lang="en" sz="1500">
                <a:solidFill>
                  <a:schemeClr val="dk1"/>
                </a:solidFill>
                <a:latin typeface="Comfortaa"/>
                <a:ea typeface="Comfortaa"/>
                <a:cs typeface="Comfortaa"/>
                <a:sym typeface="Comfortaa"/>
              </a:rPr>
              <a:t>100000 </a:t>
            </a:r>
            <a:r>
              <a:rPr lang="en" sz="1500">
                <a:solidFill>
                  <a:schemeClr val="dk1"/>
                </a:solidFill>
                <a:latin typeface="Comfortaa"/>
                <a:ea typeface="Comfortaa"/>
                <a:cs typeface="Comfortaa"/>
                <a:sym typeface="Comfortaa"/>
              </a:rPr>
              <a:t>Tibetans. </a:t>
            </a:r>
            <a:endParaRPr sz="1500">
              <a:solidFill>
                <a:schemeClr val="dk1"/>
              </a:solidFill>
              <a:latin typeface="Comfortaa"/>
              <a:ea typeface="Comfortaa"/>
              <a:cs typeface="Comfortaa"/>
              <a:sym typeface="Comfortaa"/>
            </a:endParaRPr>
          </a:p>
          <a:p>
            <a:pPr indent="0" lvl="0" marL="0" rtl="0" algn="l">
              <a:spcBef>
                <a:spcPts val="1200"/>
              </a:spcBef>
              <a:spcAft>
                <a:spcPts val="1200"/>
              </a:spcAft>
              <a:buNone/>
            </a:pPr>
            <a:r>
              <a:t/>
            </a:r>
            <a:endParaRPr sz="2550">
              <a:solidFill>
                <a:schemeClr val="dk1"/>
              </a:solidFill>
              <a:latin typeface="Comfortaa"/>
              <a:ea typeface="Comfortaa"/>
              <a:cs typeface="Comfortaa"/>
              <a:sym typeface="Comfortaa"/>
            </a:endParaRPr>
          </a:p>
        </p:txBody>
      </p:sp>
      <p:pic>
        <p:nvPicPr>
          <p:cNvPr id="71" name="Google Shape;71;p15"/>
          <p:cNvPicPr preferRelativeResize="0"/>
          <p:nvPr/>
        </p:nvPicPr>
        <p:blipFill>
          <a:blip r:embed="rId3">
            <a:alphaModFix/>
          </a:blip>
          <a:stretch>
            <a:fillRect/>
          </a:stretch>
        </p:blipFill>
        <p:spPr>
          <a:xfrm>
            <a:off x="5304248" y="275507"/>
            <a:ext cx="572678" cy="572700"/>
          </a:xfrm>
          <a:prstGeom prst="rect">
            <a:avLst/>
          </a:prstGeom>
          <a:noFill/>
          <a:ln>
            <a:noFill/>
          </a:ln>
        </p:spPr>
      </p:pic>
      <p:pic>
        <p:nvPicPr>
          <p:cNvPr id="72" name="Google Shape;72;p15"/>
          <p:cNvPicPr preferRelativeResize="0"/>
          <p:nvPr/>
        </p:nvPicPr>
        <p:blipFill>
          <a:blip r:embed="rId4">
            <a:alphaModFix/>
          </a:blip>
          <a:stretch>
            <a:fillRect/>
          </a:stretch>
        </p:blipFill>
        <p:spPr>
          <a:xfrm>
            <a:off x="5304252" y="1045282"/>
            <a:ext cx="572675" cy="572675"/>
          </a:xfrm>
          <a:prstGeom prst="rect">
            <a:avLst/>
          </a:prstGeom>
          <a:noFill/>
          <a:ln>
            <a:noFill/>
          </a:ln>
        </p:spPr>
      </p:pic>
      <p:pic>
        <p:nvPicPr>
          <p:cNvPr id="73" name="Google Shape;73;p15"/>
          <p:cNvPicPr preferRelativeResize="0"/>
          <p:nvPr/>
        </p:nvPicPr>
        <p:blipFill>
          <a:blip r:embed="rId4">
            <a:alphaModFix/>
          </a:blip>
          <a:stretch>
            <a:fillRect/>
          </a:stretch>
        </p:blipFill>
        <p:spPr>
          <a:xfrm>
            <a:off x="5304252" y="1815032"/>
            <a:ext cx="572675" cy="572675"/>
          </a:xfrm>
          <a:prstGeom prst="rect">
            <a:avLst/>
          </a:prstGeom>
          <a:noFill/>
          <a:ln>
            <a:noFill/>
          </a:ln>
        </p:spPr>
      </p:pic>
      <p:sp>
        <p:nvSpPr>
          <p:cNvPr id="74" name="Google Shape;74;p15"/>
          <p:cNvSpPr txBox="1"/>
          <p:nvPr>
            <p:ph idx="1" type="body"/>
          </p:nvPr>
        </p:nvSpPr>
        <p:spPr>
          <a:xfrm>
            <a:off x="75900" y="2945825"/>
            <a:ext cx="4407600" cy="279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Comfortaa"/>
                <a:ea typeface="Comfortaa"/>
                <a:cs typeface="Comfortaa"/>
                <a:sym typeface="Comfortaa"/>
              </a:rPr>
              <a:t>Han Chinese:</a:t>
            </a:r>
            <a:endParaRPr sz="1500">
              <a:solidFill>
                <a:schemeClr val="dk1"/>
              </a:solidFill>
              <a:latin typeface="Comfortaa"/>
              <a:ea typeface="Comfortaa"/>
              <a:cs typeface="Comfortaa"/>
              <a:sym typeface="Comfortaa"/>
            </a:endParaRPr>
          </a:p>
          <a:p>
            <a:pPr indent="-323850" lvl="0" marL="457200" rtl="0" algn="l">
              <a:spcBef>
                <a:spcPts val="1200"/>
              </a:spcBef>
              <a:spcAft>
                <a:spcPts val="0"/>
              </a:spcAft>
              <a:buClr>
                <a:schemeClr val="dk1"/>
              </a:buClr>
              <a:buSzPts val="1500"/>
              <a:buFont typeface="Comfortaa"/>
              <a:buChar char="●"/>
            </a:pPr>
            <a:r>
              <a:rPr lang="en" sz="1500">
                <a:solidFill>
                  <a:schemeClr val="dk1"/>
                </a:solidFill>
                <a:latin typeface="Comfortaa"/>
                <a:ea typeface="Comfortaa"/>
                <a:cs typeface="Comfortaa"/>
                <a:sym typeface="Comfortaa"/>
              </a:rPr>
              <a:t>government officials and technical experts who can be thought of as involuntary migrants</a:t>
            </a:r>
            <a:endParaRPr sz="1500">
              <a:solidFill>
                <a:schemeClr val="dk1"/>
              </a:solidFill>
              <a:latin typeface="Comfortaa"/>
              <a:ea typeface="Comfortaa"/>
              <a:cs typeface="Comfortaa"/>
              <a:sym typeface="Comfortaa"/>
            </a:endParaRPr>
          </a:p>
          <a:p>
            <a:pPr indent="-323850" lvl="0" marL="457200" rtl="0" algn="l">
              <a:spcBef>
                <a:spcPts val="0"/>
              </a:spcBef>
              <a:spcAft>
                <a:spcPts val="0"/>
              </a:spcAft>
              <a:buClr>
                <a:schemeClr val="dk1"/>
              </a:buClr>
              <a:buSzPts val="1500"/>
              <a:buFont typeface="Comfortaa"/>
              <a:buChar char="●"/>
            </a:pPr>
            <a:r>
              <a:rPr lang="en" sz="1500">
                <a:solidFill>
                  <a:schemeClr val="dk1"/>
                </a:solidFill>
                <a:latin typeface="Comfortaa"/>
                <a:ea typeface="Comfortaa"/>
                <a:cs typeface="Comfortaa"/>
                <a:sym typeface="Comfortaa"/>
              </a:rPr>
              <a:t>economic migrants - miners, construction workers, retail and other service workers. </a:t>
            </a:r>
            <a:endParaRPr sz="1500">
              <a:solidFill>
                <a:schemeClr val="dk1"/>
              </a:solidFill>
              <a:latin typeface="Comfortaa"/>
              <a:ea typeface="Comfortaa"/>
              <a:cs typeface="Comfortaa"/>
              <a:sym typeface="Comfortaa"/>
            </a:endParaRPr>
          </a:p>
          <a:p>
            <a:pPr indent="0" lvl="0" marL="0" rtl="0" algn="l">
              <a:spcBef>
                <a:spcPts val="1200"/>
              </a:spcBef>
              <a:spcAft>
                <a:spcPts val="1200"/>
              </a:spcAft>
              <a:buNone/>
            </a:pPr>
            <a:r>
              <a:t/>
            </a:r>
            <a:endParaRPr sz="2550">
              <a:solidFill>
                <a:schemeClr val="dk1"/>
              </a:solidFill>
              <a:latin typeface="Comfortaa"/>
              <a:ea typeface="Comfortaa"/>
              <a:cs typeface="Comfortaa"/>
              <a:sym typeface="Comfortaa"/>
            </a:endParaRPr>
          </a:p>
        </p:txBody>
      </p:sp>
      <p:pic>
        <p:nvPicPr>
          <p:cNvPr id="75" name="Google Shape;75;p15"/>
          <p:cNvPicPr preferRelativeResize="0"/>
          <p:nvPr/>
        </p:nvPicPr>
        <p:blipFill>
          <a:blip r:embed="rId5">
            <a:alphaModFix/>
          </a:blip>
          <a:stretch>
            <a:fillRect/>
          </a:stretch>
        </p:blipFill>
        <p:spPr>
          <a:xfrm>
            <a:off x="6165300" y="172107"/>
            <a:ext cx="2826301" cy="2489391"/>
          </a:xfrm>
          <a:prstGeom prst="rect">
            <a:avLst/>
          </a:prstGeom>
          <a:noFill/>
          <a:ln>
            <a:noFill/>
          </a:ln>
        </p:spPr>
      </p:pic>
      <p:pic>
        <p:nvPicPr>
          <p:cNvPr id="76" name="Google Shape;76;p15"/>
          <p:cNvPicPr preferRelativeResize="0"/>
          <p:nvPr/>
        </p:nvPicPr>
        <p:blipFill>
          <a:blip r:embed="rId6">
            <a:alphaModFix/>
          </a:blip>
          <a:stretch>
            <a:fillRect/>
          </a:stretch>
        </p:blipFill>
        <p:spPr>
          <a:xfrm>
            <a:off x="5304249" y="2847986"/>
            <a:ext cx="3687350" cy="207412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6"/>
          <p:cNvPicPr preferRelativeResize="0"/>
          <p:nvPr/>
        </p:nvPicPr>
        <p:blipFill rotWithShape="1">
          <a:blip r:embed="rId3">
            <a:alphaModFix/>
          </a:blip>
          <a:srcRect b="0" l="0" r="0" t="0"/>
          <a:stretch/>
        </p:blipFill>
        <p:spPr>
          <a:xfrm>
            <a:off x="5544630" y="0"/>
            <a:ext cx="4355745" cy="5143500"/>
          </a:xfrm>
          <a:prstGeom prst="flowChartOnlineStorage">
            <a:avLst/>
          </a:prstGeom>
          <a:noFill/>
          <a:ln>
            <a:noFill/>
          </a:ln>
        </p:spPr>
      </p:pic>
      <p:sp>
        <p:nvSpPr>
          <p:cNvPr id="82" name="Google Shape;82;p16"/>
          <p:cNvSpPr txBox="1"/>
          <p:nvPr/>
        </p:nvSpPr>
        <p:spPr>
          <a:xfrm>
            <a:off x="775800" y="1703700"/>
            <a:ext cx="3626400" cy="2055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800">
                <a:solidFill>
                  <a:schemeClr val="dk2"/>
                </a:solidFill>
                <a:latin typeface="Comfortaa"/>
                <a:ea typeface="Comfortaa"/>
                <a:cs typeface="Comfortaa"/>
                <a:sym typeface="Comfortaa"/>
              </a:rPr>
              <a:t>The Dalai Lama, Tibet's exiled spiritual leader, has stated that this policy of demographic aggression has led to '</a:t>
            </a:r>
            <a:r>
              <a:rPr b="1" lang="en" sz="1800">
                <a:solidFill>
                  <a:schemeClr val="dk2"/>
                </a:solidFill>
                <a:latin typeface="Comfortaa"/>
                <a:ea typeface="Comfortaa"/>
                <a:cs typeface="Comfortaa"/>
                <a:sym typeface="Comfortaa"/>
              </a:rPr>
              <a:t>cultural genocide</a:t>
            </a:r>
            <a:r>
              <a:rPr lang="en" sz="1800">
                <a:solidFill>
                  <a:schemeClr val="dk2"/>
                </a:solidFill>
                <a:latin typeface="Comfortaa"/>
                <a:ea typeface="Comfortaa"/>
                <a:cs typeface="Comfortaa"/>
                <a:sym typeface="Comfortaa"/>
              </a:rPr>
              <a:t>’.</a:t>
            </a:r>
            <a:endParaRPr>
              <a:latin typeface="Comfortaa"/>
              <a:ea typeface="Comfortaa"/>
              <a:cs typeface="Comfortaa"/>
              <a:sym typeface="Comforta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17"/>
          <p:cNvPicPr preferRelativeResize="0"/>
          <p:nvPr/>
        </p:nvPicPr>
        <p:blipFill rotWithShape="1">
          <a:blip r:embed="rId3">
            <a:alphaModFix/>
          </a:blip>
          <a:srcRect b="0" l="0" r="10706" t="0"/>
          <a:stretch/>
        </p:blipFill>
        <p:spPr>
          <a:xfrm>
            <a:off x="3072000" y="0"/>
            <a:ext cx="2814975" cy="2097750"/>
          </a:xfrm>
          <a:prstGeom prst="rect">
            <a:avLst/>
          </a:prstGeom>
          <a:noFill/>
          <a:ln>
            <a:noFill/>
          </a:ln>
        </p:spPr>
      </p:pic>
      <p:sp>
        <p:nvSpPr>
          <p:cNvPr id="88" name="Google Shape;88;p17"/>
          <p:cNvSpPr txBox="1"/>
          <p:nvPr/>
        </p:nvSpPr>
        <p:spPr>
          <a:xfrm>
            <a:off x="5991600" y="445650"/>
            <a:ext cx="30000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Comfortaa"/>
                <a:ea typeface="Comfortaa"/>
                <a:cs typeface="Comfortaa"/>
                <a:sym typeface="Comfortaa"/>
              </a:rPr>
              <a:t>The Chinese government claims it will control how the 15th Dalai Lama will be chosen, contrary to centuries of tradition.</a:t>
            </a:r>
            <a:endParaRPr sz="1500">
              <a:latin typeface="Comfortaa"/>
              <a:ea typeface="Comfortaa"/>
              <a:cs typeface="Comfortaa"/>
              <a:sym typeface="Comfortaa"/>
            </a:endParaRPr>
          </a:p>
        </p:txBody>
      </p:sp>
      <p:pic>
        <p:nvPicPr>
          <p:cNvPr id="89" name="Google Shape;89;p17"/>
          <p:cNvPicPr preferRelativeResize="0"/>
          <p:nvPr/>
        </p:nvPicPr>
        <p:blipFill rotWithShape="1">
          <a:blip r:embed="rId4">
            <a:alphaModFix/>
          </a:blip>
          <a:srcRect b="2989" l="2559" r="4383" t="2989"/>
          <a:stretch/>
        </p:blipFill>
        <p:spPr>
          <a:xfrm>
            <a:off x="5902375" y="3022833"/>
            <a:ext cx="3241625" cy="2152075"/>
          </a:xfrm>
          <a:prstGeom prst="rect">
            <a:avLst/>
          </a:prstGeom>
          <a:noFill/>
          <a:ln>
            <a:noFill/>
          </a:ln>
        </p:spPr>
      </p:pic>
      <p:pic>
        <p:nvPicPr>
          <p:cNvPr id="90" name="Google Shape;90;p17"/>
          <p:cNvPicPr preferRelativeResize="0"/>
          <p:nvPr/>
        </p:nvPicPr>
        <p:blipFill rotWithShape="1">
          <a:blip r:embed="rId5">
            <a:alphaModFix/>
          </a:blip>
          <a:srcRect b="0" l="0" r="17211" t="0"/>
          <a:stretch/>
        </p:blipFill>
        <p:spPr>
          <a:xfrm>
            <a:off x="0" y="3045750"/>
            <a:ext cx="3087401" cy="2097749"/>
          </a:xfrm>
          <a:prstGeom prst="rect">
            <a:avLst/>
          </a:prstGeom>
          <a:noFill/>
          <a:ln>
            <a:noFill/>
          </a:ln>
        </p:spPr>
      </p:pic>
      <p:sp>
        <p:nvSpPr>
          <p:cNvPr id="91" name="Google Shape;91;p17"/>
          <p:cNvSpPr txBox="1"/>
          <p:nvPr/>
        </p:nvSpPr>
        <p:spPr>
          <a:xfrm>
            <a:off x="3246288" y="3176063"/>
            <a:ext cx="2497200" cy="1800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Comfortaa"/>
                <a:ea typeface="Comfortaa"/>
                <a:cs typeface="Comfortaa"/>
                <a:sym typeface="Comfortaa"/>
              </a:rPr>
              <a:t>Forced abortion, sterilization of Tibetan women and the transfer of low income Chinese citizens threaten the survival of Tibet's unique culture. </a:t>
            </a:r>
            <a:endParaRPr sz="1500">
              <a:latin typeface="Comfortaa"/>
              <a:ea typeface="Comfortaa"/>
              <a:cs typeface="Comfortaa"/>
              <a:sym typeface="Comfortaa"/>
            </a:endParaRPr>
          </a:p>
        </p:txBody>
      </p:sp>
      <p:sp>
        <p:nvSpPr>
          <p:cNvPr id="92" name="Google Shape;92;p17"/>
          <p:cNvSpPr txBox="1"/>
          <p:nvPr/>
        </p:nvSpPr>
        <p:spPr>
          <a:xfrm>
            <a:off x="33847" y="230100"/>
            <a:ext cx="3000000" cy="1800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Comfortaa"/>
                <a:ea typeface="Comfortaa"/>
                <a:cs typeface="Comfortaa"/>
                <a:sym typeface="Comfortaa"/>
              </a:rPr>
              <a:t>Since 1949 the Chinese government has used the minority-education system for Tibetans to acquire the Chinese language, considered a key tool of Sinicization pressure.</a:t>
            </a:r>
            <a:endParaRPr sz="1500">
              <a:latin typeface="Comfortaa"/>
              <a:ea typeface="Comfortaa"/>
              <a:cs typeface="Comfortaa"/>
              <a:sym typeface="Comfortaa"/>
            </a:endParaRPr>
          </a:p>
        </p:txBody>
      </p:sp>
      <p:sp>
        <p:nvSpPr>
          <p:cNvPr id="93" name="Google Shape;93;p17"/>
          <p:cNvSpPr txBox="1"/>
          <p:nvPr/>
        </p:nvSpPr>
        <p:spPr>
          <a:xfrm>
            <a:off x="777050" y="2411550"/>
            <a:ext cx="15333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lt1"/>
                </a:solidFill>
                <a:latin typeface="Comfortaa"/>
                <a:ea typeface="Comfortaa"/>
                <a:cs typeface="Comfortaa"/>
                <a:sym typeface="Comfortaa"/>
              </a:rPr>
              <a:t>EDUCATION</a:t>
            </a:r>
            <a:endParaRPr b="1">
              <a:solidFill>
                <a:schemeClr val="lt1"/>
              </a:solidFill>
              <a:latin typeface="Comfortaa"/>
              <a:ea typeface="Comfortaa"/>
              <a:cs typeface="Comfortaa"/>
              <a:sym typeface="Comfortaa"/>
            </a:endParaRPr>
          </a:p>
        </p:txBody>
      </p:sp>
      <p:sp>
        <p:nvSpPr>
          <p:cNvPr id="94" name="Google Shape;94;p17"/>
          <p:cNvSpPr txBox="1"/>
          <p:nvPr/>
        </p:nvSpPr>
        <p:spPr>
          <a:xfrm>
            <a:off x="3640089" y="2411550"/>
            <a:ext cx="16788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lt1"/>
                </a:solidFill>
                <a:latin typeface="Comfortaa"/>
                <a:ea typeface="Comfortaa"/>
                <a:cs typeface="Comfortaa"/>
                <a:sym typeface="Comfortaa"/>
              </a:rPr>
              <a:t>POPULATION</a:t>
            </a:r>
            <a:endParaRPr b="1">
              <a:solidFill>
                <a:schemeClr val="lt1"/>
              </a:solidFill>
              <a:latin typeface="Comfortaa"/>
              <a:ea typeface="Comfortaa"/>
              <a:cs typeface="Comfortaa"/>
              <a:sym typeface="Comfortaa"/>
            </a:endParaRPr>
          </a:p>
        </p:txBody>
      </p:sp>
      <p:sp>
        <p:nvSpPr>
          <p:cNvPr id="95" name="Google Shape;95;p17"/>
          <p:cNvSpPr txBox="1"/>
          <p:nvPr/>
        </p:nvSpPr>
        <p:spPr>
          <a:xfrm>
            <a:off x="6756525" y="2411550"/>
            <a:ext cx="15333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lt1"/>
                </a:solidFill>
                <a:latin typeface="Comfortaa"/>
                <a:ea typeface="Comfortaa"/>
                <a:cs typeface="Comfortaa"/>
                <a:sym typeface="Comfortaa"/>
              </a:rPr>
              <a:t>RELIGION</a:t>
            </a:r>
            <a:endParaRPr b="1">
              <a:solidFill>
                <a:schemeClr val="lt1"/>
              </a:solidFill>
              <a:latin typeface="Comfortaa"/>
              <a:ea typeface="Comfortaa"/>
              <a:cs typeface="Comfortaa"/>
              <a:sym typeface="Comforta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8"/>
          <p:cNvPicPr preferRelativeResize="0"/>
          <p:nvPr/>
        </p:nvPicPr>
        <p:blipFill>
          <a:blip r:embed="rId3">
            <a:alphaModFix amt="78000"/>
          </a:blip>
          <a:stretch>
            <a:fillRect/>
          </a:stretch>
        </p:blipFill>
        <p:spPr>
          <a:xfrm>
            <a:off x="0" y="0"/>
            <a:ext cx="9144000" cy="5143500"/>
          </a:xfrm>
          <a:prstGeom prst="rect">
            <a:avLst/>
          </a:prstGeom>
          <a:noFill/>
          <a:ln>
            <a:noFill/>
          </a:ln>
        </p:spPr>
      </p:pic>
      <p:sp>
        <p:nvSpPr>
          <p:cNvPr id="101" name="Google Shape;10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highlight>
                  <a:srgbClr val="C9DAF8"/>
                </a:highlight>
                <a:latin typeface="Comfortaa"/>
                <a:ea typeface="Comfortaa"/>
                <a:cs typeface="Comfortaa"/>
                <a:sym typeface="Comfortaa"/>
              </a:rPr>
              <a:t>Qinghai - Tibet line</a:t>
            </a:r>
            <a:endParaRPr>
              <a:highlight>
                <a:srgbClr val="C9DAF8"/>
              </a:highlight>
              <a:latin typeface="Comfortaa"/>
              <a:ea typeface="Comfortaa"/>
              <a:cs typeface="Comfortaa"/>
              <a:sym typeface="Comfortaa"/>
            </a:endParaRPr>
          </a:p>
        </p:txBody>
      </p:sp>
      <p:sp>
        <p:nvSpPr>
          <p:cNvPr id="102" name="Google Shape;102;p18"/>
          <p:cNvSpPr txBox="1"/>
          <p:nvPr>
            <p:ph idx="1" type="body"/>
          </p:nvPr>
        </p:nvSpPr>
        <p:spPr>
          <a:xfrm>
            <a:off x="311700" y="1152475"/>
            <a:ext cx="4319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solidFill>
                  <a:srgbClr val="FFFFFF"/>
                </a:solidFill>
                <a:latin typeface="Comfortaa"/>
                <a:ea typeface="Comfortaa"/>
                <a:cs typeface="Comfortaa"/>
                <a:sym typeface="Comfortaa"/>
              </a:rPr>
              <a:t>I</a:t>
            </a:r>
            <a:r>
              <a:rPr lang="en" sz="1500">
                <a:solidFill>
                  <a:srgbClr val="FFFFFF"/>
                </a:solidFill>
                <a:latin typeface="Comfortaa"/>
                <a:ea typeface="Comfortaa"/>
                <a:cs typeface="Comfortaa"/>
                <a:sym typeface="Comfortaa"/>
              </a:rPr>
              <a:t>n 2006, the world's highest railway, the</a:t>
            </a:r>
            <a:r>
              <a:rPr lang="en" sz="1500">
                <a:solidFill>
                  <a:srgbClr val="FFFFFF"/>
                </a:solidFill>
                <a:latin typeface="Comfortaa"/>
                <a:ea typeface="Comfortaa"/>
                <a:cs typeface="Comfortaa"/>
                <a:sym typeface="Comfortaa"/>
              </a:rPr>
              <a:t> Qinghai - Tibet line</a:t>
            </a:r>
            <a:r>
              <a:rPr lang="en" sz="1500">
                <a:solidFill>
                  <a:srgbClr val="FFFFFF"/>
                </a:solidFill>
                <a:latin typeface="Comfortaa"/>
                <a:ea typeface="Comfortaa"/>
                <a:cs typeface="Comfortaa"/>
                <a:sym typeface="Comfortaa"/>
              </a:rPr>
              <a:t>, was opened. It runs from Golmud to Lhasa (Figure 5.18). China says the 1140 kilometre line will bring economic opportunities to Tibet. However, many Tibetans fear it will encourage even more in-migration.</a:t>
            </a:r>
            <a:endParaRPr sz="1500">
              <a:solidFill>
                <a:srgbClr val="FFFFFF"/>
              </a:solidFill>
              <a:latin typeface="Comfortaa"/>
              <a:ea typeface="Comfortaa"/>
              <a:cs typeface="Comfortaa"/>
              <a:sym typeface="Comfortaa"/>
            </a:endParaRPr>
          </a:p>
        </p:txBody>
      </p:sp>
      <p:pic>
        <p:nvPicPr>
          <p:cNvPr id="103" name="Google Shape;103;p18"/>
          <p:cNvPicPr preferRelativeResize="0"/>
          <p:nvPr/>
        </p:nvPicPr>
        <p:blipFill>
          <a:blip r:embed="rId4">
            <a:alphaModFix/>
          </a:blip>
          <a:stretch>
            <a:fillRect/>
          </a:stretch>
        </p:blipFill>
        <p:spPr>
          <a:xfrm>
            <a:off x="6162531" y="205925"/>
            <a:ext cx="2772526" cy="2442025"/>
          </a:xfrm>
          <a:prstGeom prst="rect">
            <a:avLst/>
          </a:prstGeom>
          <a:noFill/>
          <a:ln>
            <a:noFill/>
          </a:ln>
          <a:effectLst>
            <a:outerShdw blurRad="1143000" rotWithShape="0" algn="bl" dir="5400000" dist="19050">
              <a:srgbClr val="E5E9E8">
                <a:alpha val="45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19"/>
          <p:cNvSpPr txBox="1"/>
          <p:nvPr>
            <p:ph type="title"/>
          </p:nvPr>
        </p:nvSpPr>
        <p:spPr>
          <a:xfrm>
            <a:off x="1340850" y="1424700"/>
            <a:ext cx="6462300" cy="229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7000">
                <a:solidFill>
                  <a:schemeClr val="lt1"/>
                </a:solidFill>
              </a:rPr>
              <a:t>Environmental impact</a:t>
            </a:r>
            <a:endParaRPr b="1" sz="7000">
              <a:solidFill>
                <a:schemeClr val="lt1"/>
              </a:solidFill>
            </a:endParaRPr>
          </a:p>
        </p:txBody>
      </p:sp>
      <p:sp>
        <p:nvSpPr>
          <p:cNvPr id="109" name="Google Shape;109;p1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 tension</a:t>
            </a:r>
            <a:endParaRPr/>
          </a:p>
        </p:txBody>
      </p:sp>
      <p:sp>
        <p:nvSpPr>
          <p:cNvPr id="110" name="Google Shape;110;p19"/>
          <p:cNvSpPr txBox="1"/>
          <p:nvPr/>
        </p:nvSpPr>
        <p:spPr>
          <a:xfrm>
            <a:off x="7380500" y="4636400"/>
            <a:ext cx="56757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Batzolboo</a:t>
            </a:r>
            <a:r>
              <a:rPr b="1" lang="en">
                <a:solidFill>
                  <a:schemeClr val="lt1"/>
                </a:solidFill>
              </a:rPr>
              <a:t>.T 11D</a:t>
            </a:r>
            <a:endParaRPr b="1">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nvSpPr>
        <p:spPr>
          <a:xfrm>
            <a:off x="569850" y="451450"/>
            <a:ext cx="6031500" cy="12621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en" sz="2500"/>
              <a:t>Causes of environmental migration</a:t>
            </a:r>
            <a:endParaRPr sz="2500"/>
          </a:p>
          <a:p>
            <a:pPr indent="-323850" lvl="0" marL="457200" rtl="0" algn="l">
              <a:spcBef>
                <a:spcPts val="0"/>
              </a:spcBef>
              <a:spcAft>
                <a:spcPts val="0"/>
              </a:spcAft>
              <a:buSzPts val="1500"/>
              <a:buChar char="●"/>
            </a:pPr>
            <a:r>
              <a:rPr lang="en" sz="1500"/>
              <a:t>Floods </a:t>
            </a:r>
            <a:endParaRPr sz="1500"/>
          </a:p>
          <a:p>
            <a:pPr indent="-323850" lvl="0" marL="457200" rtl="0" algn="l">
              <a:spcBef>
                <a:spcPts val="0"/>
              </a:spcBef>
              <a:spcAft>
                <a:spcPts val="0"/>
              </a:spcAft>
              <a:buSzPts val="1500"/>
              <a:buChar char="●"/>
            </a:pPr>
            <a:r>
              <a:rPr lang="en" sz="1500"/>
              <a:t>Desertification</a:t>
            </a:r>
            <a:endParaRPr sz="1500"/>
          </a:p>
          <a:p>
            <a:pPr indent="-323850" lvl="0" marL="457200" rtl="0" algn="l">
              <a:spcBef>
                <a:spcPts val="0"/>
              </a:spcBef>
              <a:spcAft>
                <a:spcPts val="0"/>
              </a:spcAft>
              <a:buSzPts val="1500"/>
              <a:buChar char="●"/>
            </a:pPr>
            <a:r>
              <a:rPr lang="en" sz="1500"/>
              <a:t>Other environmental effects</a:t>
            </a:r>
            <a:endParaRPr sz="1500"/>
          </a:p>
        </p:txBody>
      </p:sp>
      <p:pic>
        <p:nvPicPr>
          <p:cNvPr id="116" name="Google Shape;116;p20"/>
          <p:cNvPicPr preferRelativeResize="0"/>
          <p:nvPr/>
        </p:nvPicPr>
        <p:blipFill rotWithShape="1">
          <a:blip r:embed="rId3">
            <a:alphaModFix/>
          </a:blip>
          <a:srcRect b="0" l="0" r="0" t="0"/>
          <a:stretch/>
        </p:blipFill>
        <p:spPr>
          <a:xfrm>
            <a:off x="1324750" y="2046600"/>
            <a:ext cx="4403425" cy="24683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idx="1" type="body"/>
          </p:nvPr>
        </p:nvSpPr>
        <p:spPr>
          <a:xfrm>
            <a:off x="806700" y="1630825"/>
            <a:ext cx="4141500" cy="2439600"/>
          </a:xfrm>
          <a:prstGeom prst="rect">
            <a:avLst/>
          </a:prstGeom>
        </p:spPr>
        <p:txBody>
          <a:bodyPr anchorCtr="0" anchor="t" bIns="91425" lIns="91425" spcFirstLastPara="1" rIns="91425" wrap="square" tIns="91425">
            <a:normAutofit lnSpcReduction="20000"/>
          </a:bodyPr>
          <a:lstStyle/>
          <a:p>
            <a:pPr indent="457200" lvl="0" marL="0" rtl="0" algn="l">
              <a:spcBef>
                <a:spcPts val="0"/>
              </a:spcBef>
              <a:spcAft>
                <a:spcPts val="1200"/>
              </a:spcAft>
              <a:buNone/>
            </a:pPr>
            <a:r>
              <a:rPr lang="en" sz="1500"/>
              <a:t>Internally displaced people </a:t>
            </a:r>
            <a:r>
              <a:rPr lang="en" sz="1500"/>
              <a:t>often concentrate in marginal and vulnerable environments where the potential for environmental degradation is high. Apart from immediate problems concerning sanitation and the </a:t>
            </a:r>
            <a:r>
              <a:rPr lang="en" sz="1500" u="sng"/>
              <a:t>disposal of waste</a:t>
            </a:r>
            <a:r>
              <a:rPr lang="en" sz="1500"/>
              <a:t>, </a:t>
            </a:r>
            <a:r>
              <a:rPr lang="en" sz="1500" u="sng"/>
              <a:t>long-term environmental damage</a:t>
            </a:r>
            <a:r>
              <a:rPr lang="en" sz="1500"/>
              <a:t> may result from </a:t>
            </a:r>
            <a:r>
              <a:rPr lang="en" sz="1500" u="sng"/>
              <a:t>deforestation</a:t>
            </a:r>
            <a:r>
              <a:rPr lang="en" sz="1500"/>
              <a:t> associated with the need for firewood and building materials. Increased pressure on the land can result in serious </a:t>
            </a:r>
            <a:r>
              <a:rPr lang="en" sz="1500" u="sng"/>
              <a:t>soil degradation</a:t>
            </a:r>
            <a:r>
              <a:rPr lang="en" sz="1500"/>
              <a:t>.</a:t>
            </a:r>
            <a:endParaRPr sz="1500"/>
          </a:p>
        </p:txBody>
      </p:sp>
      <p:sp>
        <p:nvSpPr>
          <p:cNvPr id="122" name="Google Shape;122;p21"/>
          <p:cNvSpPr txBox="1"/>
          <p:nvPr/>
        </p:nvSpPr>
        <p:spPr>
          <a:xfrm>
            <a:off x="939900" y="680875"/>
            <a:ext cx="72972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t>Impacts of environmental migration</a:t>
            </a:r>
            <a:endParaRPr sz="2500"/>
          </a:p>
        </p:txBody>
      </p:sp>
      <p:pic>
        <p:nvPicPr>
          <p:cNvPr id="123" name="Google Shape;123;p21"/>
          <p:cNvPicPr preferRelativeResize="0"/>
          <p:nvPr/>
        </p:nvPicPr>
        <p:blipFill>
          <a:blip r:embed="rId3">
            <a:alphaModFix/>
          </a:blip>
          <a:stretch>
            <a:fillRect/>
          </a:stretch>
        </p:blipFill>
        <p:spPr>
          <a:xfrm>
            <a:off x="4948200" y="1630813"/>
            <a:ext cx="3510600" cy="234497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